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6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>
        <p:scale>
          <a:sx n="89" d="100"/>
          <a:sy n="89" d="100"/>
        </p:scale>
        <p:origin x="-139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BCC1-1D2D-A545-9AE7-6E00CFA049AD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FE610-0D28-8040-A60E-F11D255DC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E610-0D28-8040-A60E-F11D255DC5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417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4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4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6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93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5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736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019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drive.google.com/file/d/1Nrozd7LKXkcCge9pWIn8KbSigRrO4JQd/view?usp=drivesd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772686"/>
            <a:ext cx="9844088" cy="1756201"/>
          </a:xfrm>
        </p:spPr>
        <p:txBody>
          <a:bodyPr>
            <a:normAutofit/>
          </a:bodyPr>
          <a:lstStyle/>
          <a:p>
            <a:r>
              <a:rPr lang="ro-RO" sz="2000" b="1" dirty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Proiect Erasmus+ </a:t>
            </a:r>
            <a:r>
              <a:rPr lang="ro-RO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„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Consorțiu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regional 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pentru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educație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calitate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în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medii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defavorizate</a:t>
            </a:r>
            <a:r>
              <a:rPr lang="ro-RO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(CREDEM) </a:t>
            </a:r>
            <a:b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2017-1-RO01-KA101-036840</a:t>
            </a:r>
            <a:r>
              <a:rPr lang="en-US" sz="2000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</a:br>
            <a:endParaRPr lang="en-US" sz="2000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97" y="4536374"/>
            <a:ext cx="10604665" cy="1543792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 smtClean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ART AS THERAPY: SELF EXPRESSION AND SPECIAL NEEDS IN ART EDUCATION</a:t>
            </a:r>
          </a:p>
          <a:p>
            <a:endParaRPr lang="en-US" sz="5900" dirty="0" smtClean="0">
              <a:solidFill>
                <a:schemeClr val="accent2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FLORENȚA,  20-25 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noiembrie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 2017</a:t>
            </a:r>
          </a:p>
          <a:p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EUROPASS TEACHER ACADEMY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ine 6" descr="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6" y="0"/>
            <a:ext cx="2704401" cy="77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1" descr="https://www.goethe.de/resources/files/jpg304/Intro_Erasmus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281" y="-1"/>
            <a:ext cx="1931719" cy="77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57" y="2161814"/>
            <a:ext cx="7034152" cy="22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57187"/>
            <a:ext cx="6172200" cy="1042988"/>
          </a:xfrm>
        </p:spPr>
        <p:txBody>
          <a:bodyPr/>
          <a:lstStyle/>
          <a:p>
            <a:r>
              <a:rPr lang="en-US" dirty="0" smtClean="0"/>
              <a:t>YAYOI KUSAMA- </a:t>
            </a:r>
            <a:r>
              <a:rPr lang="en-US" dirty="0" err="1" smtClean="0"/>
              <a:t>prințesa</a:t>
            </a:r>
            <a:r>
              <a:rPr lang="en-US" dirty="0" smtClean="0"/>
              <a:t> </a:t>
            </a:r>
            <a:r>
              <a:rPr lang="en-US" dirty="0" err="1" smtClean="0"/>
              <a:t>bulinelor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163858"/>
            <a:ext cx="2889453" cy="39780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225" y="2163858"/>
            <a:ext cx="11534775" cy="456931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b="1" dirty="0" err="1" smtClean="0"/>
              <a:t>Artistă</a:t>
            </a:r>
            <a:r>
              <a:rPr lang="en-US" b="1" dirty="0" smtClean="0"/>
              <a:t> </a:t>
            </a:r>
            <a:r>
              <a:rPr lang="en-US" b="1" dirty="0" err="1" smtClean="0"/>
              <a:t>japoneză</a:t>
            </a:r>
            <a:r>
              <a:rPr lang="en-US" b="1" dirty="0" smtClean="0"/>
              <a:t>, </a:t>
            </a:r>
            <a:r>
              <a:rPr lang="en-US" b="1" dirty="0" err="1" smtClean="0"/>
              <a:t>născută</a:t>
            </a:r>
            <a:r>
              <a:rPr lang="en-US" b="1" dirty="0" smtClean="0"/>
              <a:t> </a:t>
            </a:r>
            <a:r>
              <a:rPr lang="en-US" b="1" dirty="0" err="1" smtClean="0"/>
              <a:t>în</a:t>
            </a:r>
            <a:r>
              <a:rPr lang="en-US" b="1" dirty="0" smtClean="0"/>
              <a:t> 1929, </a:t>
            </a:r>
            <a:r>
              <a:rPr lang="en-US" b="1" dirty="0" err="1" smtClean="0"/>
              <a:t>supranumită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prințesa</a:t>
            </a:r>
            <a:r>
              <a:rPr lang="en-US" b="1" dirty="0" smtClean="0"/>
              <a:t> </a:t>
            </a:r>
            <a:r>
              <a:rPr lang="en-US" b="1" dirty="0" err="1" smtClean="0"/>
              <a:t>bulinelor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				</a:t>
            </a:r>
            <a:r>
              <a:rPr lang="en-US" b="1" dirty="0" err="1" smtClean="0"/>
              <a:t>Diagnosticată</a:t>
            </a:r>
            <a:r>
              <a:rPr lang="en-US" b="1" dirty="0" smtClean="0"/>
              <a:t> </a:t>
            </a:r>
            <a:r>
              <a:rPr lang="en-US" b="1" dirty="0" err="1" smtClean="0"/>
              <a:t>încă</a:t>
            </a:r>
            <a:r>
              <a:rPr lang="en-US" b="1" dirty="0" smtClean="0"/>
              <a:t> din </a:t>
            </a:r>
            <a:r>
              <a:rPr lang="en-US" b="1" dirty="0" err="1" smtClean="0"/>
              <a:t>copilărie</a:t>
            </a:r>
            <a:r>
              <a:rPr lang="en-US" b="1" dirty="0" smtClean="0"/>
              <a:t> cu o </a:t>
            </a:r>
            <a:r>
              <a:rPr lang="en-US" b="1" dirty="0" err="1" smtClean="0"/>
              <a:t>tulburare</a:t>
            </a:r>
            <a:r>
              <a:rPr lang="en-US" b="1" dirty="0" smtClean="0"/>
              <a:t> </a:t>
            </a:r>
            <a:r>
              <a:rPr lang="en-US" b="1" dirty="0" err="1" smtClean="0"/>
              <a:t>psihică</a:t>
            </a:r>
            <a:r>
              <a:rPr lang="en-US" b="1" dirty="0" smtClean="0"/>
              <a:t> care se </a:t>
            </a:r>
            <a:r>
              <a:rPr lang="en-US" b="1" dirty="0" err="1" smtClean="0"/>
              <a:t>manifesta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halucinații</a:t>
            </a:r>
            <a:r>
              <a:rPr lang="en-US" b="1" dirty="0" smtClean="0"/>
              <a:t>, 				</a:t>
            </a:r>
            <a:r>
              <a:rPr lang="en-US" b="1" dirty="0" err="1" smtClean="0"/>
              <a:t>viziuni</a:t>
            </a:r>
            <a:r>
              <a:rPr lang="en-US" b="1" dirty="0" smtClean="0"/>
              <a:t>, </a:t>
            </a:r>
            <a:r>
              <a:rPr lang="en-US" b="1" dirty="0" err="1" smtClean="0"/>
              <a:t>dar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obsesie</a:t>
            </a:r>
            <a:r>
              <a:rPr lang="en-US" b="1" dirty="0" smtClean="0"/>
              <a:t> </a:t>
            </a:r>
            <a:r>
              <a:rPr lang="en-US" b="1" dirty="0" err="1" smtClean="0"/>
              <a:t>legată</a:t>
            </a:r>
            <a:r>
              <a:rPr lang="en-US" b="1" dirty="0" smtClean="0"/>
              <a:t> de sex</a:t>
            </a:r>
          </a:p>
          <a:p>
            <a:r>
              <a:rPr lang="en-US" b="1" dirty="0" smtClean="0"/>
              <a:t>				</a:t>
            </a:r>
            <a:r>
              <a:rPr lang="en-US" b="1" dirty="0" err="1" smtClean="0"/>
              <a:t>Kusama</a:t>
            </a:r>
            <a:r>
              <a:rPr lang="en-US" b="1" dirty="0" smtClean="0"/>
              <a:t> </a:t>
            </a:r>
            <a:r>
              <a:rPr lang="en-US" b="1" dirty="0" err="1"/>
              <a:t>zice</a:t>
            </a:r>
            <a:r>
              <a:rPr lang="en-US" b="1" dirty="0"/>
              <a:t> </a:t>
            </a:r>
            <a:r>
              <a:rPr lang="en-US" b="1" dirty="0" err="1"/>
              <a:t>despre</a:t>
            </a:r>
            <a:r>
              <a:rPr lang="en-US" b="1" dirty="0"/>
              <a:t> polka-dots </a:t>
            </a:r>
            <a:r>
              <a:rPr lang="en-US" b="1" dirty="0" err="1"/>
              <a:t>că</a:t>
            </a:r>
            <a:r>
              <a:rPr lang="en-US" b="1" dirty="0"/>
              <a:t> au forma </a:t>
            </a:r>
            <a:r>
              <a:rPr lang="en-US" b="1" dirty="0" err="1" smtClean="0"/>
              <a:t>soarelui</a:t>
            </a:r>
            <a:r>
              <a:rPr lang="en-US" b="1" dirty="0" smtClean="0"/>
              <a:t>,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forma </a:t>
            </a:r>
            <a:r>
              <a:rPr lang="en-US" b="1" dirty="0" err="1" smtClean="0"/>
              <a:t>lunii</a:t>
            </a:r>
            <a:r>
              <a:rPr lang="en-US" b="1" dirty="0" smtClean="0"/>
              <a:t>, </a:t>
            </a:r>
            <a:r>
              <a:rPr lang="en-US" b="1" dirty="0" err="1" smtClean="0"/>
              <a:t>reprezentand</a:t>
            </a:r>
            <a:r>
              <a:rPr lang="en-US" b="1" dirty="0" smtClean="0"/>
              <a:t>					</a:t>
            </a:r>
            <a:r>
              <a:rPr lang="en-US" b="1" dirty="0" err="1" smtClean="0"/>
              <a:t>astfel</a:t>
            </a:r>
            <a:r>
              <a:rPr lang="en-US" b="1" dirty="0" smtClean="0"/>
              <a:t> </a:t>
            </a:r>
            <a:r>
              <a:rPr lang="en-US" b="1" dirty="0" err="1"/>
              <a:t>simbioza</a:t>
            </a:r>
            <a:r>
              <a:rPr lang="en-US" b="1" dirty="0"/>
              <a:t> </a:t>
            </a:r>
            <a:r>
              <a:rPr lang="en-US" b="1" dirty="0" err="1"/>
              <a:t>perfectă</a:t>
            </a:r>
            <a:r>
              <a:rPr lang="en-US" b="1" dirty="0"/>
              <a:t> </a:t>
            </a:r>
            <a:r>
              <a:rPr lang="en-US" b="1" dirty="0" err="1"/>
              <a:t>între</a:t>
            </a:r>
            <a:r>
              <a:rPr lang="en-US" b="1" dirty="0"/>
              <a:t>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energiile</a:t>
            </a:r>
            <a:r>
              <a:rPr lang="en-US" b="1" dirty="0"/>
              <a:t> </a:t>
            </a:r>
            <a:r>
              <a:rPr lang="en-US" b="1" dirty="0" err="1"/>
              <a:t>existente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pământ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nu </a:t>
            </a:r>
            <a:r>
              <a:rPr lang="en-US" b="1" dirty="0" err="1"/>
              <a:t>numai</a:t>
            </a:r>
            <a:r>
              <a:rPr lang="en-US" b="1" dirty="0"/>
              <a:t>. Polka-dots </a:t>
            </a:r>
            <a:r>
              <a:rPr lang="en-US" b="1" dirty="0" smtClean="0"/>
              <a:t>				</a:t>
            </a:r>
            <a:r>
              <a:rPr lang="en-US" b="1" dirty="0" err="1" smtClean="0"/>
              <a:t>înseamnă</a:t>
            </a:r>
            <a:r>
              <a:rPr lang="en-US" b="1" dirty="0"/>
              <a:t>,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Kusama</a:t>
            </a:r>
            <a:r>
              <a:rPr lang="en-US" b="1" dirty="0"/>
              <a:t>, </a:t>
            </a:r>
            <a:r>
              <a:rPr lang="en-US" b="1" dirty="0" err="1"/>
              <a:t>infinitul</a:t>
            </a:r>
            <a:r>
              <a:rPr lang="en-US" b="1" dirty="0"/>
              <a:t>, </a:t>
            </a:r>
            <a:r>
              <a:rPr lang="en-US" b="1" dirty="0" err="1"/>
              <a:t>iar</a:t>
            </a:r>
            <a:r>
              <a:rPr lang="en-US" b="1" dirty="0"/>
              <a:t> din 1965 </a:t>
            </a:r>
            <a:r>
              <a:rPr lang="en-US" b="1" dirty="0" err="1"/>
              <a:t>încoace</a:t>
            </a:r>
            <a:r>
              <a:rPr lang="en-US" b="1" dirty="0"/>
              <a:t>, au </a:t>
            </a:r>
            <a:r>
              <a:rPr lang="en-US" b="1" dirty="0" err="1"/>
              <a:t>devenit</a:t>
            </a:r>
            <a:r>
              <a:rPr lang="en-US" b="1" dirty="0"/>
              <a:t> o </a:t>
            </a:r>
            <a:r>
              <a:rPr lang="en-US" b="1" dirty="0" err="1"/>
              <a:t>temă</a:t>
            </a:r>
            <a:r>
              <a:rPr lang="en-US" b="1" dirty="0"/>
              <a:t> </a:t>
            </a:r>
            <a:r>
              <a:rPr lang="en-US" b="1" dirty="0" err="1"/>
              <a:t>centrală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smtClean="0"/>
              <a:t>					</a:t>
            </a:r>
            <a:r>
              <a:rPr lang="en-US" b="1" dirty="0" err="1" smtClean="0"/>
              <a:t>recurentă</a:t>
            </a:r>
            <a:r>
              <a:rPr lang="en-US" b="1" dirty="0" smtClean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arta</a:t>
            </a:r>
            <a:r>
              <a:rPr lang="en-US" b="1" dirty="0"/>
              <a:t> </a:t>
            </a:r>
            <a:r>
              <a:rPr lang="en-US" b="1" dirty="0" err="1"/>
              <a:t>ei</a:t>
            </a:r>
            <a:r>
              <a:rPr lang="en-US" b="1" dirty="0"/>
              <a:t>, fie </a:t>
            </a:r>
            <a:r>
              <a:rPr lang="en-US" b="1" dirty="0" err="1"/>
              <a:t>că</a:t>
            </a:r>
            <a:r>
              <a:rPr lang="en-US" b="1" dirty="0"/>
              <a:t> </a:t>
            </a:r>
            <a:r>
              <a:rPr lang="en-US" b="1" dirty="0" err="1"/>
              <a:t>vorbim</a:t>
            </a:r>
            <a:r>
              <a:rPr lang="en-US" b="1" dirty="0"/>
              <a:t> de </a:t>
            </a:r>
            <a:r>
              <a:rPr lang="en-US" b="1" dirty="0" err="1"/>
              <a:t>vremea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care </a:t>
            </a:r>
            <a:r>
              <a:rPr lang="en-US" b="1" dirty="0" err="1"/>
              <a:t>picta</a:t>
            </a:r>
            <a:r>
              <a:rPr lang="en-US" b="1" dirty="0"/>
              <a:t> </a:t>
            </a:r>
            <a:r>
              <a:rPr lang="en-US" b="1" dirty="0" err="1"/>
              <a:t>buline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trupurile</a:t>
            </a:r>
            <a:r>
              <a:rPr lang="en-US" b="1" dirty="0"/>
              <a:t> </a:t>
            </a:r>
            <a:r>
              <a:rPr lang="en-US" b="1" dirty="0" err="1"/>
              <a:t>oamenilor</a:t>
            </a:r>
            <a:r>
              <a:rPr lang="en-US" b="1" dirty="0"/>
              <a:t> </a:t>
            </a:r>
            <a:r>
              <a:rPr lang="en-US" b="1" dirty="0" smtClean="0"/>
              <a:t>				</a:t>
            </a:r>
            <a:r>
              <a:rPr lang="en-US" b="1" dirty="0" err="1" smtClean="0"/>
              <a:t>veniți</a:t>
            </a:r>
            <a:r>
              <a:rPr lang="en-US" b="1" dirty="0" smtClean="0"/>
              <a:t> </a:t>
            </a:r>
            <a:r>
              <a:rPr lang="en-US" b="1" dirty="0"/>
              <a:t>la performance-</a:t>
            </a:r>
            <a:r>
              <a:rPr lang="en-US" b="1" dirty="0" err="1"/>
              <a:t>urile</a:t>
            </a:r>
            <a:r>
              <a:rPr lang="en-US" b="1" dirty="0"/>
              <a:t> </a:t>
            </a:r>
            <a:r>
              <a:rPr lang="en-US" b="1" dirty="0" err="1"/>
              <a:t>ei</a:t>
            </a:r>
            <a:r>
              <a:rPr lang="en-US" b="1" dirty="0"/>
              <a:t> </a:t>
            </a:r>
            <a:r>
              <a:rPr lang="en-US" b="1" dirty="0" err="1"/>
              <a:t>stradale</a:t>
            </a:r>
            <a:r>
              <a:rPr lang="en-US" b="1" dirty="0"/>
              <a:t> din New York, </a:t>
            </a:r>
            <a:r>
              <a:rPr lang="en-US" b="1" dirty="0" err="1"/>
              <a:t>ori</a:t>
            </a:r>
            <a:r>
              <a:rPr lang="en-US" b="1" dirty="0"/>
              <a:t> de </a:t>
            </a:r>
            <a:r>
              <a:rPr lang="en-US" b="1" dirty="0" err="1"/>
              <a:t>instalațiile</a:t>
            </a:r>
            <a:r>
              <a:rPr lang="en-US" b="1" dirty="0"/>
              <a:t> </a:t>
            </a:r>
            <a:r>
              <a:rPr lang="en-US" b="1" dirty="0" err="1"/>
              <a:t>recente</a:t>
            </a:r>
            <a:r>
              <a:rPr lang="en-US" b="1" dirty="0"/>
              <a:t> </a:t>
            </a:r>
            <a:r>
              <a:rPr lang="en-US" b="1" dirty="0" err="1"/>
              <a:t>precum</a:t>
            </a:r>
            <a:r>
              <a:rPr lang="en-US" b="1" dirty="0"/>
              <a:t> </a:t>
            </a:r>
            <a:r>
              <a:rPr lang="en-US" b="1" dirty="0" smtClean="0"/>
              <a:t>					Mirror Room– </a:t>
            </a:r>
            <a:r>
              <a:rPr lang="en-US" b="1" dirty="0"/>
              <a:t>care </a:t>
            </a:r>
            <a:r>
              <a:rPr lang="en-US" b="1" dirty="0" err="1"/>
              <a:t>tratează</a:t>
            </a:r>
            <a:r>
              <a:rPr lang="en-US" b="1" dirty="0"/>
              <a:t> </a:t>
            </a:r>
            <a:r>
              <a:rPr lang="en-US" b="1" dirty="0" err="1"/>
              <a:t>percepția</a:t>
            </a:r>
            <a:r>
              <a:rPr lang="en-US" b="1" dirty="0"/>
              <a:t> </a:t>
            </a:r>
            <a:r>
              <a:rPr lang="en-US" b="1" dirty="0" err="1"/>
              <a:t>spațială</a:t>
            </a:r>
            <a:r>
              <a:rPr lang="en-US" b="1" dirty="0"/>
              <a:t> </a:t>
            </a:r>
            <a:r>
              <a:rPr lang="en-US" b="1" dirty="0" err="1"/>
              <a:t>într</a:t>
            </a:r>
            <a:r>
              <a:rPr lang="en-US" b="1" dirty="0"/>
              <a:t>-o </a:t>
            </a:r>
            <a:r>
              <a:rPr lang="en-US" b="1" dirty="0" err="1"/>
              <a:t>manieră</a:t>
            </a:r>
            <a:r>
              <a:rPr lang="en-US" b="1" dirty="0"/>
              <a:t> </a:t>
            </a:r>
            <a:r>
              <a:rPr lang="en-US" b="1" dirty="0" err="1" smtClean="0"/>
              <a:t>neconvențională</a:t>
            </a:r>
            <a:r>
              <a:rPr lang="en-US" b="1" dirty="0"/>
              <a:t>, care </a:t>
            </a:r>
            <a:r>
              <a:rPr lang="en-US" b="1" dirty="0" err="1" smtClean="0"/>
              <a:t>pune</a:t>
            </a:r>
            <a:r>
              <a:rPr lang="en-US" b="1" dirty="0" smtClean="0"/>
              <a:t> 				la </a:t>
            </a:r>
            <a:r>
              <a:rPr lang="en-US" b="1" dirty="0" err="1"/>
              <a:t>încercare</a:t>
            </a:r>
            <a:r>
              <a:rPr lang="en-US" b="1" dirty="0"/>
              <a:t> </a:t>
            </a:r>
            <a:r>
              <a:rPr lang="en-US" b="1" dirty="0" err="1"/>
              <a:t>simțul</a:t>
            </a:r>
            <a:r>
              <a:rPr lang="en-US" b="1" dirty="0"/>
              <a:t> de </a:t>
            </a:r>
            <a:r>
              <a:rPr lang="en-US" b="1" dirty="0" err="1"/>
              <a:t>orientare</a:t>
            </a:r>
            <a:r>
              <a:rPr lang="en-US" b="1" dirty="0"/>
              <a:t> al </a:t>
            </a:r>
            <a:r>
              <a:rPr lang="en-US" b="1" dirty="0" err="1"/>
              <a:t>audienței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25" y="30258"/>
            <a:ext cx="3810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491" y="4943448"/>
            <a:ext cx="2582374" cy="1718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4943448"/>
            <a:ext cx="3084824" cy="17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TONY ORRICO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332706"/>
            <a:ext cx="5315744" cy="53157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2706"/>
            <a:ext cx="5314950" cy="53157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Arta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Tony </a:t>
            </a:r>
            <a:r>
              <a:rPr lang="en-US" dirty="0" err="1"/>
              <a:t>Orrico</a:t>
            </a:r>
            <a:r>
              <a:rPr lang="en-US" dirty="0"/>
              <a:t> </a:t>
            </a:r>
            <a:r>
              <a:rPr lang="en-US" dirty="0" err="1"/>
              <a:t>emoţionează</a:t>
            </a:r>
            <a:r>
              <a:rPr lang="en-US" dirty="0"/>
              <a:t> </a:t>
            </a:r>
            <a:r>
              <a:rPr lang="en-US" dirty="0" err="1"/>
              <a:t>publicul</a:t>
            </a:r>
            <a:r>
              <a:rPr lang="en-US" dirty="0"/>
              <a:t> de </a:t>
            </a:r>
            <a:r>
              <a:rPr lang="en-US" dirty="0" err="1"/>
              <a:t>pretutindeni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ingeniozitatea</a:t>
            </a:r>
            <a:r>
              <a:rPr lang="en-US" dirty="0"/>
              <a:t> </a:t>
            </a:r>
            <a:r>
              <a:rPr lang="en-US" dirty="0" err="1" smtClean="0"/>
              <a:t>transformării</a:t>
            </a:r>
            <a:r>
              <a:rPr lang="en-US" dirty="0" smtClean="0"/>
              <a:t> </a:t>
            </a:r>
            <a:r>
              <a:rPr lang="en-US" dirty="0" err="1"/>
              <a:t>jocului</a:t>
            </a:r>
            <a:r>
              <a:rPr lang="en-US" dirty="0"/>
              <a:t> </a:t>
            </a:r>
            <a:r>
              <a:rPr lang="en-US" dirty="0" err="1"/>
              <a:t>interpretativ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limbaj</a:t>
            </a:r>
            <a:r>
              <a:rPr lang="en-US" dirty="0"/>
              <a:t> </a:t>
            </a:r>
            <a:r>
              <a:rPr lang="en-US" dirty="0" err="1"/>
              <a:t>propriu</a:t>
            </a:r>
            <a:r>
              <a:rPr lang="en-US" dirty="0"/>
              <a:t> care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acelaşi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un </a:t>
            </a:r>
            <a:r>
              <a:rPr lang="en-US" dirty="0" err="1"/>
              <a:t>desen</a:t>
            </a:r>
            <a:r>
              <a:rPr lang="en-US" dirty="0"/>
              <a:t> conceptual.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Explorarea</a:t>
            </a:r>
            <a:r>
              <a:rPr lang="en-US" dirty="0" smtClean="0"/>
              <a:t> </a:t>
            </a:r>
            <a:r>
              <a:rPr lang="en-US" dirty="0" err="1"/>
              <a:t>corpului</a:t>
            </a:r>
            <a:r>
              <a:rPr lang="en-US" dirty="0"/>
              <a:t>, </a:t>
            </a:r>
            <a:r>
              <a:rPr lang="en-US" dirty="0" err="1"/>
              <a:t>mişcările</a:t>
            </a:r>
            <a:r>
              <a:rPr lang="en-US" dirty="0"/>
              <a:t> </a:t>
            </a:r>
            <a:r>
              <a:rPr lang="en-US" dirty="0" err="1"/>
              <a:t>simetrice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întrerupte</a:t>
            </a:r>
            <a:r>
              <a:rPr lang="en-US" dirty="0"/>
              <a:t> </a:t>
            </a:r>
            <a:r>
              <a:rPr lang="en-US" dirty="0" err="1"/>
              <a:t>mijlocesc</a:t>
            </a:r>
            <a:r>
              <a:rPr lang="en-US" dirty="0"/>
              <a:t> </a:t>
            </a:r>
            <a:r>
              <a:rPr lang="en-US" dirty="0" err="1"/>
              <a:t>accesul</a:t>
            </a:r>
            <a:r>
              <a:rPr lang="en-US" dirty="0"/>
              <a:t> </a:t>
            </a:r>
            <a:r>
              <a:rPr lang="en-US" dirty="0" err="1"/>
              <a:t>privitorului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. </a:t>
            </a:r>
            <a:r>
              <a:rPr lang="en-US" dirty="0" err="1"/>
              <a:t>Principala</a:t>
            </a:r>
            <a:r>
              <a:rPr lang="en-US" dirty="0"/>
              <a:t> </a:t>
            </a:r>
            <a:r>
              <a:rPr lang="en-US" dirty="0" err="1"/>
              <a:t>preocupare</a:t>
            </a:r>
            <a:r>
              <a:rPr lang="en-US" dirty="0"/>
              <a:t> a </a:t>
            </a:r>
            <a:r>
              <a:rPr lang="en-US" dirty="0" err="1"/>
              <a:t>artistului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interacţiunea</a:t>
            </a:r>
            <a:r>
              <a:rPr lang="en-US" dirty="0"/>
              <a:t> </a:t>
            </a:r>
            <a:r>
              <a:rPr lang="en-US" dirty="0" err="1"/>
              <a:t>conştientă</a:t>
            </a:r>
            <a:r>
              <a:rPr lang="en-US" dirty="0"/>
              <a:t>, </a:t>
            </a:r>
            <a:r>
              <a:rPr lang="en-US" dirty="0" err="1"/>
              <a:t>organizată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senzorială</a:t>
            </a:r>
            <a:r>
              <a:rPr lang="en-US" dirty="0"/>
              <a:t> a </a:t>
            </a:r>
            <a:r>
              <a:rPr lang="en-US" dirty="0" err="1"/>
              <a:t>corpului</a:t>
            </a:r>
            <a:r>
              <a:rPr lang="en-US" dirty="0"/>
              <a:t> cu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suprafaţă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obiect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o </a:t>
            </a:r>
            <a:r>
              <a:rPr lang="en-US" dirty="0" err="1"/>
              <a:t>nouă</a:t>
            </a:r>
            <a:r>
              <a:rPr lang="en-US" dirty="0"/>
              <a:t> </a:t>
            </a:r>
            <a:r>
              <a:rPr lang="en-US" dirty="0" err="1"/>
              <a:t>dimensiune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MARIO MARIOTTI - ANIMANI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32" y="1027906"/>
            <a:ext cx="2908819" cy="239580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943" y="1639193"/>
            <a:ext cx="2380681" cy="20517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49" y="4048308"/>
            <a:ext cx="3493265" cy="2170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359" y="1428750"/>
            <a:ext cx="5248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/>
              <a:t>Remarcabilul artist italian Mario </a:t>
            </a:r>
            <a:r>
              <a:rPr lang="ro-RO" sz="2400" dirty="0" err="1"/>
              <a:t>Mariotti</a:t>
            </a:r>
            <a:r>
              <a:rPr lang="ro-RO" sz="2400" dirty="0"/>
              <a:t> (1936-1997) este un artist conceptual care </a:t>
            </a:r>
            <a:r>
              <a:rPr lang="ro-RO" sz="2400" dirty="0" smtClean="0"/>
              <a:t>cu puțină vopsea dar cu multă imaginație poate transforma mâinile </a:t>
            </a:r>
            <a:r>
              <a:rPr lang="ro-RO" sz="2400" dirty="0"/>
              <a:t>în niște creaturi ciudate, fantastice. El poate </a:t>
            </a:r>
            <a:r>
              <a:rPr lang="ro-RO" sz="2400" dirty="0" smtClean="0"/>
              <a:t>metamorfoza </a:t>
            </a:r>
            <a:r>
              <a:rPr lang="ro-RO" sz="2400" dirty="0"/>
              <a:t>mâinile în aproape orice. </a:t>
            </a:r>
            <a:endParaRPr lang="ro-RO" sz="2400" dirty="0" smtClean="0"/>
          </a:p>
          <a:p>
            <a:pPr algn="just"/>
            <a:r>
              <a:rPr lang="ro-RO" sz="2400" dirty="0" smtClean="0"/>
              <a:t>Opera </a:t>
            </a:r>
            <a:r>
              <a:rPr lang="ro-RO" sz="2400" dirty="0"/>
              <a:t>sa "</a:t>
            </a:r>
            <a:r>
              <a:rPr lang="ro-RO" sz="2400" dirty="0" err="1" smtClean="0"/>
              <a:t>Animani</a:t>
            </a:r>
            <a:r>
              <a:rPr lang="ro-RO" sz="2400" dirty="0" smtClean="0"/>
              <a:t>” prezintă </a:t>
            </a:r>
            <a:r>
              <a:rPr lang="ro-RO" sz="2400" dirty="0"/>
              <a:t>o mare varietate de animale sălbatice și păsări - toate </a:t>
            </a:r>
            <a:r>
              <a:rPr lang="ro-RO" sz="2400" dirty="0" smtClean="0"/>
              <a:t>având ca suport mâinile</a:t>
            </a:r>
            <a:r>
              <a:rPr lang="ro-RO" sz="2400" dirty="0"/>
              <a:t>, împodobite </a:t>
            </a:r>
            <a:r>
              <a:rPr lang="ro-RO" sz="2400" dirty="0" smtClean="0"/>
              <a:t> cu vopsea și câteva accesorii ( ochi din mărgele, scobitori).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Curiozități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Florența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US" dirty="0" err="1"/>
              <a:t>Crinul</a:t>
            </a:r>
            <a:r>
              <a:rPr lang="en-US" dirty="0"/>
              <a:t> </a:t>
            </a:r>
            <a:r>
              <a:rPr lang="en-US" dirty="0" err="1"/>
              <a:t>florentin</a:t>
            </a:r>
            <a:r>
              <a:rPr lang="en-US" dirty="0"/>
              <a:t>, </a:t>
            </a:r>
            <a:r>
              <a:rPr lang="en-US" dirty="0" err="1" smtClean="0"/>
              <a:t>după</a:t>
            </a:r>
            <a:r>
              <a:rPr lang="en-US" dirty="0" smtClean="0"/>
              <a:t> </a:t>
            </a:r>
            <a:r>
              <a:rPr lang="en-US" dirty="0" err="1"/>
              <a:t>denumirea</a:t>
            </a:r>
            <a:r>
              <a:rPr lang="en-US" dirty="0"/>
              <a:t> </a:t>
            </a:r>
            <a:r>
              <a:rPr lang="en-US" dirty="0" err="1" smtClean="0"/>
              <a:t>botanică</a:t>
            </a:r>
            <a:r>
              <a:rPr lang="en-US" dirty="0" smtClean="0"/>
              <a:t> </a:t>
            </a:r>
            <a:r>
              <a:rPr lang="en-US" dirty="0"/>
              <a:t>Iris </a:t>
            </a:r>
            <a:r>
              <a:rPr lang="en-US" dirty="0" err="1"/>
              <a:t>Florentina</a:t>
            </a:r>
            <a:r>
              <a:rPr lang="en-US" dirty="0"/>
              <a:t>, </a:t>
            </a:r>
            <a:r>
              <a:rPr lang="en-US" dirty="0" err="1" smtClean="0"/>
              <a:t>crește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împrejurimile</a:t>
            </a:r>
            <a:r>
              <a:rPr lang="en-US" dirty="0" smtClean="0"/>
              <a:t> </a:t>
            </a:r>
            <a:r>
              <a:rPr lang="en-US" dirty="0" err="1" smtClean="0"/>
              <a:t>Florenței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o </a:t>
            </a:r>
            <a:r>
              <a:rPr lang="en-US" dirty="0" err="1"/>
              <a:t>floare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semnifica</a:t>
            </a:r>
            <a:r>
              <a:rPr lang="en-US" dirty="0"/>
              <a:t> </a:t>
            </a:r>
            <a:r>
              <a:rPr lang="en-US" dirty="0" err="1"/>
              <a:t>puritate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/>
              <a:t> </a:t>
            </a:r>
            <a:r>
              <a:rPr lang="en-US" dirty="0" err="1" smtClean="0"/>
              <a:t>castitate</a:t>
            </a:r>
            <a:r>
              <a:rPr lang="en-US" dirty="0" smtClean="0"/>
              <a:t>.</a:t>
            </a:r>
          </a:p>
          <a:p>
            <a:pPr algn="just" fontAlgn="base"/>
            <a:r>
              <a:rPr lang="en-US" dirty="0" err="1" smtClean="0"/>
              <a:t>Indiferent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influențele</a:t>
            </a:r>
            <a:r>
              <a:rPr lang="en-US" dirty="0" smtClean="0"/>
              <a:t> </a:t>
            </a:r>
            <a:r>
              <a:rPr lang="en-US" dirty="0" err="1"/>
              <a:t>politice</a:t>
            </a:r>
            <a:r>
              <a:rPr lang="en-US" dirty="0"/>
              <a:t>, </a:t>
            </a:r>
            <a:r>
              <a:rPr lang="en-US" dirty="0" err="1"/>
              <a:t>crinul</a:t>
            </a:r>
            <a:r>
              <a:rPr lang="en-US" dirty="0"/>
              <a:t> de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stema</a:t>
            </a:r>
            <a:r>
              <a:rPr lang="en-US" dirty="0"/>
              <a:t> </a:t>
            </a:r>
            <a:r>
              <a:rPr lang="en-US" dirty="0" err="1" smtClean="0"/>
              <a:t>Florenței</a:t>
            </a:r>
            <a:r>
              <a:rPr lang="en-US" dirty="0" smtClean="0"/>
              <a:t> </a:t>
            </a:r>
            <a:r>
              <a:rPr lang="en-US" dirty="0"/>
              <a:t>nu </a:t>
            </a:r>
            <a:r>
              <a:rPr lang="en-US" dirty="0" err="1" smtClean="0"/>
              <a:t>și</a:t>
            </a:r>
            <a:r>
              <a:rPr lang="en-US" dirty="0" smtClean="0"/>
              <a:t>-a </a:t>
            </a:r>
            <a:r>
              <a:rPr lang="en-US" dirty="0" err="1"/>
              <a:t>schimbat</a:t>
            </a:r>
            <a:r>
              <a:rPr lang="en-US" dirty="0"/>
              <a:t> forma, ci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. </a:t>
            </a:r>
            <a:r>
              <a:rPr lang="en-US" dirty="0" err="1"/>
              <a:t>Intotdeauna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unicul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al </a:t>
            </a:r>
            <a:r>
              <a:rPr lang="en-US" dirty="0" err="1"/>
              <a:t>orasului</a:t>
            </a:r>
            <a:r>
              <a:rPr lang="en-US" dirty="0"/>
              <a:t>. Sub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Florenta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-a </a:t>
            </a:r>
            <a:r>
              <a:rPr lang="en-US" dirty="0" err="1"/>
              <a:t>castigat</a:t>
            </a:r>
            <a:r>
              <a:rPr lang="en-US" dirty="0"/>
              <a:t> </a:t>
            </a:r>
            <a:r>
              <a:rPr lang="en-US" dirty="0" err="1"/>
              <a:t>libertatea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onoarea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466" y="1690688"/>
            <a:ext cx="4006454" cy="400645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Curiozități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lorența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err="1"/>
              <a:t>Catedrala</a:t>
            </a:r>
            <a:r>
              <a:rPr lang="en-US" dirty="0"/>
              <a:t> Santa Maria del Fiore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întreagă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domului</a:t>
            </a:r>
            <a:r>
              <a:rPr lang="en-US" dirty="0"/>
              <a:t> </a:t>
            </a:r>
            <a:r>
              <a:rPr lang="en-US" dirty="0" err="1"/>
              <a:t>construit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Brunelleschi. </a:t>
            </a:r>
            <a:r>
              <a:rPr lang="en-US" dirty="0" err="1"/>
              <a:t>Astăzi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600 de </a:t>
            </a:r>
            <a:r>
              <a:rPr lang="en-US" dirty="0" err="1"/>
              <a:t>ani</a:t>
            </a:r>
            <a:r>
              <a:rPr lang="en-US" dirty="0"/>
              <a:t> de la </a:t>
            </a:r>
            <a:r>
              <a:rPr lang="en-US" dirty="0" err="1"/>
              <a:t>construirea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o </a:t>
            </a:r>
            <a:r>
              <a:rPr lang="en-US" dirty="0" err="1"/>
              <a:t>minune</a:t>
            </a:r>
            <a:r>
              <a:rPr lang="en-US" dirty="0"/>
              <a:t> a </a:t>
            </a:r>
            <a:r>
              <a:rPr lang="en-US" dirty="0" err="1"/>
              <a:t>ingineriei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 </a:t>
            </a:r>
            <a:r>
              <a:rPr lang="en-US" b="1" dirty="0" err="1"/>
              <a:t>cel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mare </a:t>
            </a:r>
            <a:r>
              <a:rPr lang="en-US" b="1" dirty="0" err="1"/>
              <a:t>dom</a:t>
            </a:r>
            <a:r>
              <a:rPr lang="en-US" b="1" dirty="0"/>
              <a:t> din </a:t>
            </a:r>
            <a:r>
              <a:rPr lang="en-US" b="1" dirty="0" err="1"/>
              <a:t>lume</a:t>
            </a:r>
            <a:r>
              <a:rPr lang="en-US" b="1" dirty="0"/>
              <a:t> </a:t>
            </a:r>
            <a:r>
              <a:rPr lang="en-US" b="1" dirty="0" err="1"/>
              <a:t>construit</a:t>
            </a:r>
            <a:r>
              <a:rPr lang="en-US" b="1" dirty="0"/>
              <a:t> </a:t>
            </a:r>
            <a:r>
              <a:rPr lang="en-US" b="1" dirty="0" err="1"/>
              <a:t>doar</a:t>
            </a:r>
            <a:r>
              <a:rPr lang="en-US" b="1" dirty="0"/>
              <a:t> din </a:t>
            </a:r>
            <a:r>
              <a:rPr lang="en-US" b="1" dirty="0" err="1"/>
              <a:t>ciment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cărămidă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141" y="1947863"/>
            <a:ext cx="4944497" cy="3287318"/>
          </a:xfrm>
        </p:spPr>
      </p:pic>
    </p:spTree>
    <p:extLst>
      <p:ext uri="{BB962C8B-B14F-4D97-AF65-F5344CB8AC3E}">
        <p14:creationId xmlns:p14="http://schemas.microsoft.com/office/powerpoint/2010/main" val="3364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Curiozități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Florența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US" b="1" dirty="0"/>
              <a:t>Ponte </a:t>
            </a:r>
            <a:r>
              <a:rPr lang="en-US" b="1" dirty="0" err="1"/>
              <a:t>Vecchio</a:t>
            </a:r>
            <a:r>
              <a:rPr lang="en-US" b="1" dirty="0"/>
              <a:t>”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vechi</a:t>
            </a:r>
            <a:r>
              <a:rPr lang="en-US" dirty="0"/>
              <a:t> pod din </a:t>
            </a:r>
            <a:r>
              <a:rPr lang="en-US" dirty="0" err="1" smtClean="0"/>
              <a:t>Florența</a:t>
            </a:r>
            <a:r>
              <a:rPr lang="en-US" dirty="0" smtClean="0"/>
              <a:t>, </a:t>
            </a:r>
            <a:r>
              <a:rPr lang="en-US" dirty="0" err="1"/>
              <a:t>situat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inferioară</a:t>
            </a:r>
            <a:r>
              <a:rPr lang="en-US" dirty="0"/>
              <a:t> a </a:t>
            </a:r>
            <a:r>
              <a:rPr lang="en-US" dirty="0" err="1"/>
              <a:t>fluviului</a:t>
            </a:r>
            <a:r>
              <a:rPr lang="en-US" dirty="0"/>
              <a:t> </a:t>
            </a:r>
            <a:r>
              <a:rPr lang="en-US" dirty="0" smtClean="0"/>
              <a:t>Arno. </a:t>
            </a:r>
            <a:endParaRPr lang="en-US" dirty="0"/>
          </a:p>
          <a:p>
            <a:pPr algn="just" fontAlgn="base"/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mijlocul</a:t>
            </a:r>
            <a:r>
              <a:rPr lang="en-US" dirty="0"/>
              <a:t> </a:t>
            </a:r>
            <a:r>
              <a:rPr lang="en-US" dirty="0" err="1"/>
              <a:t>podului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un bust al </a:t>
            </a:r>
            <a:r>
              <a:rPr lang="en-US" dirty="0" err="1"/>
              <a:t>unuia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cunoscuţi</a:t>
            </a:r>
            <a:r>
              <a:rPr lang="en-US" dirty="0"/>
              <a:t> </a:t>
            </a:r>
            <a:r>
              <a:rPr lang="en-US" dirty="0" err="1"/>
              <a:t>aurari</a:t>
            </a:r>
            <a:r>
              <a:rPr lang="en-US" dirty="0"/>
              <a:t> </a:t>
            </a:r>
            <a:r>
              <a:rPr lang="en-US" dirty="0" err="1"/>
              <a:t>florentini</a:t>
            </a:r>
            <a:r>
              <a:rPr lang="en-US" dirty="0"/>
              <a:t>, </a:t>
            </a:r>
            <a:r>
              <a:rPr lang="en-US" dirty="0" err="1"/>
              <a:t>Benvenuto</a:t>
            </a:r>
            <a:r>
              <a:rPr lang="en-US" dirty="0"/>
              <a:t> Cellini. O </a:t>
            </a:r>
            <a:r>
              <a:rPr lang="en-US" dirty="0" err="1"/>
              <a:t>legendă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aceia</a:t>
            </a:r>
            <a:r>
              <a:rPr lang="en-US" dirty="0"/>
              <a:t> care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prinde</a:t>
            </a:r>
            <a:r>
              <a:rPr lang="en-US" dirty="0"/>
              <a:t> un </a:t>
            </a:r>
            <a:r>
              <a:rPr lang="en-US" dirty="0" err="1"/>
              <a:t>lacăt</a:t>
            </a:r>
            <a:r>
              <a:rPr lang="en-US" dirty="0"/>
              <a:t> de </a:t>
            </a:r>
            <a:r>
              <a:rPr lang="en-US" dirty="0" err="1"/>
              <a:t>gărduleţul</a:t>
            </a:r>
            <a:r>
              <a:rPr lang="en-US" dirty="0"/>
              <a:t> care </a:t>
            </a:r>
            <a:r>
              <a:rPr lang="en-US" dirty="0" err="1"/>
              <a:t>împrejmuieşte</a:t>
            </a:r>
            <a:r>
              <a:rPr lang="en-US" dirty="0"/>
              <a:t> </a:t>
            </a:r>
            <a:r>
              <a:rPr lang="en-US" dirty="0" err="1"/>
              <a:t>bustul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Cellini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arunca</a:t>
            </a:r>
            <a:r>
              <a:rPr lang="en-US" dirty="0"/>
              <a:t> </a:t>
            </a:r>
            <a:r>
              <a:rPr lang="en-US" dirty="0" err="1"/>
              <a:t>cheia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râu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parte de </a:t>
            </a:r>
            <a:r>
              <a:rPr lang="en-US" dirty="0" err="1"/>
              <a:t>iubire</a:t>
            </a:r>
            <a:r>
              <a:rPr lang="en-US" dirty="0"/>
              <a:t> </a:t>
            </a:r>
            <a:r>
              <a:rPr lang="en-US" dirty="0" err="1"/>
              <a:t>eternă</a:t>
            </a:r>
            <a:r>
              <a:rPr lang="en-US" dirty="0"/>
              <a:t>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613" y="342899"/>
            <a:ext cx="2514600" cy="3352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162" y="4000499"/>
            <a:ext cx="3611564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Florența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orașul</a:t>
            </a:r>
            <a:r>
              <a:rPr lang="en-US" dirty="0" smtClean="0"/>
              <a:t> </a:t>
            </a:r>
            <a:r>
              <a:rPr lang="en-US" dirty="0" err="1" smtClean="0"/>
              <a:t>artiștilor</a:t>
            </a:r>
            <a:r>
              <a:rPr lang="en-US" dirty="0" smtClean="0"/>
              <a:t> </a:t>
            </a:r>
            <a:r>
              <a:rPr lang="en-US" dirty="0" err="1" smtClean="0"/>
              <a:t>renascentiști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62513" cy="2789238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Florența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probabil</a:t>
            </a:r>
            <a:r>
              <a:rPr lang="en-US" sz="2000" dirty="0"/>
              <a:t> </a:t>
            </a:r>
            <a:r>
              <a:rPr lang="en-US" sz="2000" dirty="0" err="1"/>
              <a:t>ultimul</a:t>
            </a:r>
            <a:r>
              <a:rPr lang="en-US" sz="2000" dirty="0"/>
              <a:t> </a:t>
            </a:r>
            <a:r>
              <a:rPr lang="en-US" sz="2000" dirty="0" err="1"/>
              <a:t>oraș</a:t>
            </a:r>
            <a:r>
              <a:rPr lang="en-US" sz="2000" dirty="0"/>
              <a:t> </a:t>
            </a:r>
            <a:r>
              <a:rPr lang="en-US" sz="2000" dirty="0" err="1"/>
              <a:t>conservat</a:t>
            </a:r>
            <a:r>
              <a:rPr lang="en-US" sz="2000" dirty="0"/>
              <a:t> al </a:t>
            </a:r>
            <a:r>
              <a:rPr lang="en-US" sz="2000" dirty="0" err="1"/>
              <a:t>Renașterii</a:t>
            </a:r>
            <a:r>
              <a:rPr lang="en-US" sz="2000" dirty="0"/>
              <a:t> din </a:t>
            </a:r>
            <a:r>
              <a:rPr lang="en-US" sz="2000" dirty="0" err="1" smtClean="0"/>
              <a:t>lume</a:t>
            </a:r>
            <a:r>
              <a:rPr lang="en-US" sz="2000" dirty="0"/>
              <a:t> 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considerat</a:t>
            </a:r>
            <a:r>
              <a:rPr lang="en-US" sz="2000" dirty="0"/>
              <a:t> de </a:t>
            </a:r>
            <a:r>
              <a:rPr lang="en-US" sz="2000" dirty="0" err="1"/>
              <a:t>mulți</a:t>
            </a:r>
            <a:r>
              <a:rPr lang="en-US" sz="2000" dirty="0"/>
              <a:t> ca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/>
              <a:t>capitala</a:t>
            </a:r>
            <a:r>
              <a:rPr lang="en-US" sz="2000" dirty="0"/>
              <a:t> </a:t>
            </a:r>
            <a:r>
              <a:rPr lang="en-US" sz="2000" dirty="0" err="1"/>
              <a:t>italiană</a:t>
            </a:r>
            <a:r>
              <a:rPr lang="en-US" sz="2000" dirty="0"/>
              <a:t> a </a:t>
            </a:r>
            <a:r>
              <a:rPr lang="en-US" sz="2000" dirty="0" err="1"/>
              <a:t>artei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Acesta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locul</a:t>
            </a:r>
            <a:r>
              <a:rPr lang="en-US" sz="2000" dirty="0"/>
              <a:t> de </a:t>
            </a:r>
            <a:r>
              <a:rPr lang="en-US" sz="2000" dirty="0" err="1"/>
              <a:t>naștere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de </a:t>
            </a:r>
            <a:r>
              <a:rPr lang="en-US" sz="2000" dirty="0" err="1"/>
              <a:t>domiciliu</a:t>
            </a:r>
            <a:r>
              <a:rPr lang="en-US" sz="2000" dirty="0"/>
              <a:t> a </a:t>
            </a:r>
            <a:r>
              <a:rPr lang="en-US" sz="2000" dirty="0" err="1"/>
              <a:t>numeroase</a:t>
            </a:r>
            <a:r>
              <a:rPr lang="en-US" sz="2000" dirty="0"/>
              <a:t> </a:t>
            </a:r>
            <a:r>
              <a:rPr lang="en-US" sz="2000" dirty="0" err="1"/>
              <a:t>personalități</a:t>
            </a:r>
            <a:r>
              <a:rPr lang="en-US" sz="2000" dirty="0"/>
              <a:t> </a:t>
            </a:r>
            <a:r>
              <a:rPr lang="en-US" sz="2000" dirty="0" err="1"/>
              <a:t>istorice</a:t>
            </a:r>
            <a:r>
              <a:rPr lang="en-US" sz="2000" dirty="0"/>
              <a:t> </a:t>
            </a:r>
            <a:r>
              <a:rPr lang="en-US" sz="2000" dirty="0" err="1"/>
              <a:t>marcante</a:t>
            </a:r>
            <a:r>
              <a:rPr lang="en-US" sz="2000" dirty="0"/>
              <a:t>, cum </a:t>
            </a:r>
            <a:r>
              <a:rPr lang="en-US" sz="2000" dirty="0" err="1" smtClean="0"/>
              <a:t>ar</a:t>
            </a:r>
            <a:r>
              <a:rPr lang="en-US" sz="2000" dirty="0" smtClean="0"/>
              <a:t> fi</a:t>
            </a:r>
            <a:r>
              <a:rPr lang="en-US" sz="2000" dirty="0"/>
              <a:t>:</a:t>
            </a:r>
            <a:r>
              <a:rPr lang="en-US" sz="2000" b="1" dirty="0"/>
              <a:t> </a:t>
            </a:r>
            <a:r>
              <a:rPr lang="en-US" sz="2000" b="1" dirty="0" smtClean="0"/>
              <a:t>Dante,</a:t>
            </a:r>
            <a:r>
              <a:rPr lang="en-US" sz="2000" b="1" dirty="0"/>
              <a:t> </a:t>
            </a:r>
            <a:r>
              <a:rPr lang="en-US" sz="2000" b="1" dirty="0" smtClean="0"/>
              <a:t>Leonardo da Vinci, Botticelli, Brunelleschi, Caravaggio, Michelangelo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mulți</a:t>
            </a:r>
            <a:r>
              <a:rPr lang="en-US" sz="2000" dirty="0" smtClean="0"/>
              <a:t> </a:t>
            </a:r>
            <a:r>
              <a:rPr lang="en-US" sz="2000" dirty="0" err="1" smtClean="0"/>
              <a:t>alții</a:t>
            </a:r>
            <a:r>
              <a:rPr lang="mr-IN" dirty="0" smtClean="0"/>
              <a:t>…</a:t>
            </a:r>
            <a:r>
              <a:rPr lang="en-US" dirty="0"/>
              <a:t> 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101" y="1170674"/>
            <a:ext cx="1757363" cy="26352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10" y="1893344"/>
            <a:ext cx="3079805" cy="1936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765" y="4432368"/>
            <a:ext cx="4846848" cy="2214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513" y="4041707"/>
            <a:ext cx="2541588" cy="2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5357813"/>
            <a:ext cx="11110912" cy="7572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	</a:t>
            </a:r>
            <a:r>
              <a:rPr lang="en-US" sz="2700" dirty="0" smtClean="0"/>
              <a:t>Un </a:t>
            </a:r>
            <a:r>
              <a:rPr lang="en-US" sz="2700" dirty="0" err="1" smtClean="0"/>
              <a:t>secven</a:t>
            </a:r>
            <a:r>
              <a:rPr lang="ro-RO" sz="2700" dirty="0" err="1" smtClean="0"/>
              <a:t>ță</a:t>
            </a:r>
            <a:r>
              <a:rPr lang="ro-RO" sz="2700" dirty="0" smtClean="0"/>
              <a:t> video despre activitatea desfășurată poate fi </a:t>
            </a:r>
            <a:r>
              <a:rPr lang="en-US" sz="2700" dirty="0" err="1" smtClean="0"/>
              <a:t>accesat</a:t>
            </a:r>
            <a:r>
              <a:rPr lang="ro-RO" sz="2700" dirty="0" smtClean="0"/>
              <a:t>ă</a:t>
            </a:r>
            <a:r>
              <a:rPr lang="en-US" sz="2700" dirty="0" smtClean="0"/>
              <a:t> </a:t>
            </a:r>
            <a:r>
              <a:rPr lang="en-US" sz="2700" dirty="0" err="1" smtClean="0">
                <a:hlinkClick r:id="rId2"/>
              </a:rPr>
              <a:t>aici</a:t>
            </a:r>
            <a:r>
              <a:rPr lang="en-US" sz="2700" dirty="0" smtClean="0"/>
              <a:t>. </a:t>
            </a:r>
            <a:br>
              <a:rPr lang="en-US" sz="2700" dirty="0" smtClean="0"/>
            </a:br>
            <a:r>
              <a:rPr lang="en-US" sz="2700" dirty="0" err="1" smtClean="0"/>
              <a:t>Vă</a:t>
            </a:r>
            <a:r>
              <a:rPr lang="en-US" sz="2700" dirty="0" smtClean="0"/>
              <a:t> </a:t>
            </a:r>
            <a:r>
              <a:rPr lang="en-US" sz="2700" dirty="0" err="1" smtClean="0"/>
              <a:t>mulțumim</a:t>
            </a:r>
            <a:r>
              <a:rPr lang="en-US" sz="2700" dirty="0" smtClean="0"/>
              <a:t> </a:t>
            </a:r>
            <a:r>
              <a:rPr lang="en-US" sz="2700" dirty="0" err="1" smtClean="0"/>
              <a:t>pentru</a:t>
            </a:r>
            <a:r>
              <a:rPr lang="en-US" sz="2700" dirty="0" smtClean="0"/>
              <a:t> </a:t>
            </a:r>
            <a:r>
              <a:rPr lang="en-US" sz="2700" dirty="0" err="1" smtClean="0"/>
              <a:t>atenție</a:t>
            </a:r>
            <a:r>
              <a:rPr lang="en-US" sz="2700" dirty="0" smtClean="0"/>
              <a:t>!</a:t>
            </a:r>
            <a:endParaRPr lang="en-US" sz="2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0" y="768350"/>
            <a:ext cx="2203253" cy="293767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106" y="768350"/>
            <a:ext cx="2400299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06" y="305330"/>
            <a:ext cx="2893409" cy="38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96883" y="123103"/>
            <a:ext cx="3099460" cy="478023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Participanți</a:t>
            </a:r>
            <a:r>
              <a:rPr lang="en-US" sz="2000" b="1" dirty="0" smtClean="0"/>
              <a:t> :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896962"/>
            <a:ext cx="7635834" cy="220145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Gabriela </a:t>
            </a:r>
            <a:r>
              <a:rPr lang="en-US" sz="2000" b="1" dirty="0" err="1" smtClean="0"/>
              <a:t>Raus</a:t>
            </a:r>
            <a:r>
              <a:rPr lang="en-US" sz="2000" b="1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inspector </a:t>
            </a:r>
            <a:r>
              <a:rPr lang="en-US" sz="2000" dirty="0" err="1" smtClean="0"/>
              <a:t>învățământ</a:t>
            </a:r>
            <a:r>
              <a:rPr lang="en-US" sz="2000" dirty="0" smtClean="0"/>
              <a:t> special </a:t>
            </a:r>
            <a:r>
              <a:rPr lang="en-US" sz="2000" dirty="0" err="1" smtClean="0"/>
              <a:t>și</a:t>
            </a:r>
            <a:r>
              <a:rPr lang="en-US" sz="2000" dirty="0" smtClean="0"/>
              <a:t> special </a:t>
            </a:r>
            <a:r>
              <a:rPr lang="en-US" sz="2000" dirty="0" err="1" smtClean="0"/>
              <a:t>integrat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Inspectoratul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Școlar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Județean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Iași</a:t>
            </a:r>
            <a:endParaRPr lang="en-US" sz="2000" i="1" dirty="0" smtClean="0"/>
          </a:p>
          <a:p>
            <a:r>
              <a:rPr lang="en-US" sz="2000" b="1" dirty="0" err="1" smtClean="0"/>
              <a:t>Andreea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Vieru</a:t>
            </a:r>
            <a:r>
              <a:rPr lang="en-US" sz="2000" b="1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profesor</a:t>
            </a:r>
            <a:r>
              <a:rPr lang="en-US" sz="2000" dirty="0" smtClean="0"/>
              <a:t> educator, </a:t>
            </a:r>
            <a:r>
              <a:rPr lang="en-US" sz="2000" i="1" dirty="0" err="1" smtClean="0"/>
              <a:t>Școala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Gimnazială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Specială</a:t>
            </a:r>
            <a:r>
              <a:rPr lang="en-US" sz="2000" i="1" dirty="0" smtClean="0"/>
              <a:t> “Constantin </a:t>
            </a:r>
            <a:r>
              <a:rPr lang="en-US" sz="2000" i="1" dirty="0" err="1" smtClean="0"/>
              <a:t>Păunescu</a:t>
            </a:r>
            <a:r>
              <a:rPr lang="en-US" sz="2000" i="1" dirty="0" smtClean="0"/>
              <a:t>” </a:t>
            </a:r>
            <a:r>
              <a:rPr lang="en-US" sz="2000" i="1" dirty="0" err="1" smtClean="0"/>
              <a:t>Iași</a:t>
            </a:r>
            <a:endParaRPr lang="en-US" sz="2000" i="1" dirty="0" smtClean="0"/>
          </a:p>
          <a:p>
            <a:r>
              <a:rPr lang="en-US" sz="2000" b="1" dirty="0" smtClean="0"/>
              <a:t>Mara </a:t>
            </a:r>
            <a:r>
              <a:rPr lang="en-US" sz="2000" b="1" dirty="0" err="1" smtClean="0"/>
              <a:t>Ștefania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Potop</a:t>
            </a:r>
            <a:r>
              <a:rPr lang="en-US" sz="2000" b="1" dirty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 </a:t>
            </a:r>
            <a:r>
              <a:rPr lang="en-US" sz="2000" dirty="0" err="1" smtClean="0"/>
              <a:t>profesor</a:t>
            </a:r>
            <a:r>
              <a:rPr lang="en-US" sz="2000" dirty="0" smtClean="0"/>
              <a:t> </a:t>
            </a:r>
            <a:r>
              <a:rPr lang="en-US" sz="2000" dirty="0" err="1" smtClean="0"/>
              <a:t>psihopedagog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Liceul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Tehnologic</a:t>
            </a:r>
            <a:r>
              <a:rPr lang="en-US" sz="2000" i="1" dirty="0" smtClean="0"/>
              <a:t> Special ”</a:t>
            </a:r>
            <a:r>
              <a:rPr lang="en-US" sz="2000" i="1" dirty="0" err="1" smtClean="0"/>
              <a:t>Vasile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Pavelcu</a:t>
            </a:r>
            <a:r>
              <a:rPr lang="en-US" sz="2000" i="1" dirty="0" smtClean="0"/>
              <a:t>” </a:t>
            </a:r>
            <a:r>
              <a:rPr lang="en-US" sz="2000" i="1" dirty="0" err="1" smtClean="0"/>
              <a:t>Iași</a:t>
            </a:r>
            <a:endParaRPr lang="en-US" sz="2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588" y="1145775"/>
            <a:ext cx="4091194" cy="3068396"/>
          </a:xfrm>
          <a:prstGeom prst="rect">
            <a:avLst/>
          </a:prstGeom>
          <a:effectLst>
            <a:reflection stA="95000"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190565" y="3154933"/>
            <a:ext cx="44442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Țări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participante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b="1" i="1" dirty="0" err="1" smtClean="0"/>
              <a:t>România</a:t>
            </a:r>
            <a:r>
              <a:rPr lang="en-US" b="1" i="1" dirty="0" smtClean="0"/>
              <a:t>  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i="1" dirty="0" smtClean="0"/>
              <a:t>Germania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i="1" dirty="0" err="1" smtClean="0"/>
              <a:t>Finlanda</a:t>
            </a:r>
            <a:endParaRPr lang="en-US" b="1" i="1" dirty="0" smtClean="0"/>
          </a:p>
          <a:p>
            <a:pPr marL="285750" indent="-285750">
              <a:buFont typeface="Wingdings" charset="2"/>
              <a:buChar char="v"/>
            </a:pPr>
            <a:r>
              <a:rPr lang="en-US" b="1" i="1" dirty="0" smtClean="0"/>
              <a:t>Estonia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i="1" dirty="0" err="1" smtClean="0"/>
              <a:t>Polonia</a:t>
            </a:r>
            <a:endParaRPr lang="en-US" b="1" i="1" dirty="0" smtClean="0"/>
          </a:p>
          <a:p>
            <a:pPr marL="285750" indent="-285750">
              <a:buFont typeface="Wingdings" charset="2"/>
              <a:buChar char="v"/>
            </a:pPr>
            <a:r>
              <a:rPr lang="en-US" b="1" i="1" dirty="0" smtClean="0"/>
              <a:t>Austria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58039" y="6015038"/>
            <a:ext cx="4900611" cy="64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Furnizor</a:t>
            </a:r>
            <a:r>
              <a:rPr lang="en-US" b="1" dirty="0" smtClean="0"/>
              <a:t> </a:t>
            </a:r>
            <a:r>
              <a:rPr lang="en-US" b="1" dirty="0" err="1" smtClean="0"/>
              <a:t>formare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EUROPASS TEACHER ACADEMY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/>
              <a:t>Trainer : Marta </a:t>
            </a:r>
            <a:r>
              <a:rPr lang="en-US" b="1" dirty="0" err="1" smtClean="0"/>
              <a:t>Mandolini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68" y="3094379"/>
            <a:ext cx="4414174" cy="33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26340" y="0"/>
            <a:ext cx="8337177" cy="6602506"/>
            <a:chOff x="3454404" y="1309918"/>
            <a:chExt cx="5138053" cy="5138049"/>
          </a:xfrm>
        </p:grpSpPr>
        <p:grpSp>
          <p:nvGrpSpPr>
            <p:cNvPr id="12" name="Group 11"/>
            <p:cNvGrpSpPr/>
            <p:nvPr/>
          </p:nvGrpSpPr>
          <p:grpSpPr>
            <a:xfrm>
              <a:off x="3454404" y="1309918"/>
              <a:ext cx="5138053" cy="5138049"/>
              <a:chOff x="3954737" y="1810250"/>
              <a:chExt cx="4137388" cy="4137386"/>
            </a:xfrm>
          </p:grpSpPr>
          <p:sp>
            <p:nvSpPr>
              <p:cNvPr id="8" name="Donut 7"/>
              <p:cNvSpPr/>
              <p:nvPr/>
            </p:nvSpPr>
            <p:spPr>
              <a:xfrm>
                <a:off x="4323669" y="2191657"/>
                <a:ext cx="3381830" cy="3381830"/>
              </a:xfrm>
              <a:prstGeom prst="donut">
                <a:avLst>
                  <a:gd name="adj" fmla="val 1799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513436" y="4945339"/>
                <a:ext cx="1002297" cy="100229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Neuroni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oglindă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513436" y="1810250"/>
                <a:ext cx="1002297" cy="100229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Profesor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creativ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954737" y="3377797"/>
                <a:ext cx="1002298" cy="10022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Arta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brută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089827" y="3377797"/>
                <a:ext cx="1002298" cy="100229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Atitudine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401915" y="2254946"/>
                <a:ext cx="1002296" cy="100229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Culoare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598073" y="4492285"/>
                <a:ext cx="1002296" cy="100229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Art-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terapie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arta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terapie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612348" y="2281733"/>
                <a:ext cx="1002296" cy="100229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Desen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intuitiv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375011" y="4477890"/>
                <a:ext cx="1002296" cy="100229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Sdr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Stendhal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103812" y="3352800"/>
              <a:ext cx="1937155" cy="27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2" y="4481283"/>
            <a:ext cx="10515599" cy="338554"/>
            <a:chOff x="684212" y="4572000"/>
            <a:chExt cx="10515599" cy="338554"/>
          </a:xfrm>
        </p:grpSpPr>
        <p:sp>
          <p:nvSpPr>
            <p:cNvPr id="71" name="TextBox 70"/>
            <p:cNvSpPr txBox="1"/>
            <p:nvPr/>
          </p:nvSpPr>
          <p:spPr>
            <a:xfrm>
              <a:off x="684212" y="4572000"/>
              <a:ext cx="2460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39640" y="4572000"/>
              <a:ext cx="2460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510" y="1986910"/>
            <a:ext cx="2033725" cy="271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485775"/>
            <a:ext cx="8196262" cy="5943601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dirty="0" smtClean="0"/>
              <a:t>Ziua </a:t>
            </a:r>
            <a:r>
              <a:rPr lang="ro-RO" altLang="en-US" dirty="0"/>
              <a:t>1:</a:t>
            </a:r>
          </a:p>
          <a:p>
            <a:pPr eaLnBrk="1" hangingPunct="1">
              <a:buFont typeface="Arial" charset="0"/>
              <a:buChar char="•"/>
            </a:pPr>
            <a:endParaRPr lang="ro-RO" altLang="en-US" dirty="0"/>
          </a:p>
          <a:p>
            <a:pPr eaLnBrk="1" hangingPunct="1"/>
            <a:r>
              <a:rPr lang="ro-RO" altLang="en-US" dirty="0"/>
              <a:t>Experiența de </a:t>
            </a:r>
            <a:r>
              <a:rPr lang="ro-RO" altLang="en-US" dirty="0" err="1"/>
              <a:t>cunoastere</a:t>
            </a:r>
            <a:r>
              <a:rPr lang="ro-RO" altLang="en-US" dirty="0"/>
              <a:t> a partenerilor din proiect </a:t>
            </a:r>
          </a:p>
          <a:p>
            <a:pPr eaLnBrk="1" hangingPunct="1"/>
            <a:r>
              <a:rPr lang="ro-RO" altLang="en-US" dirty="0"/>
              <a:t>                   </a:t>
            </a:r>
          </a:p>
          <a:p>
            <a:pPr algn="just" eaLnBrk="1" hangingPunct="1"/>
            <a:r>
              <a:rPr lang="ro-RO" altLang="en-US" dirty="0"/>
              <a:t>         </a:t>
            </a:r>
          </a:p>
          <a:p>
            <a:pPr algn="just" eaLnBrk="1" hangingPunct="1">
              <a:buFont typeface="Wingdings" charset="2"/>
              <a:buChar char="v"/>
            </a:pPr>
            <a:endParaRPr lang="ro-RO" altLang="en-US" dirty="0" smtClean="0"/>
          </a:p>
          <a:p>
            <a:pPr algn="just" eaLnBrk="1" hangingPunct="1">
              <a:buFont typeface="Wingdings" charset="2"/>
              <a:buChar char="v"/>
            </a:pPr>
            <a:endParaRPr lang="ro-RO" altLang="en-US" dirty="0"/>
          </a:p>
          <a:p>
            <a:pPr algn="just" eaLnBrk="1" hangingPunct="1">
              <a:buFont typeface="Wingdings" charset="2"/>
              <a:buChar char="v"/>
            </a:pPr>
            <a:r>
              <a:rPr lang="ro-RO" altLang="en-US" dirty="0" err="1"/>
              <a:t>Exerciţiu</a:t>
            </a:r>
            <a:r>
              <a:rPr lang="ro-RO" altLang="en-US" dirty="0"/>
              <a:t> de </a:t>
            </a:r>
            <a:r>
              <a:rPr lang="ro-RO" altLang="en-US" dirty="0" err="1"/>
              <a:t>intercunoaştere</a:t>
            </a:r>
            <a:r>
              <a:rPr lang="ro-RO" altLang="en-US" dirty="0">
                <a:solidFill>
                  <a:srgbClr val="FF5698"/>
                </a:solidFill>
              </a:rPr>
              <a:t>(”Dacă ai fi un </a:t>
            </a:r>
            <a:r>
              <a:rPr lang="ro-RO" altLang="en-US" dirty="0" err="1">
                <a:solidFill>
                  <a:srgbClr val="FF5698"/>
                </a:solidFill>
              </a:rPr>
              <a:t>oraş</a:t>
            </a:r>
            <a:r>
              <a:rPr lang="ro-RO" altLang="en-US" dirty="0">
                <a:solidFill>
                  <a:srgbClr val="FF5698"/>
                </a:solidFill>
              </a:rPr>
              <a:t>, ce ai alege?”)</a:t>
            </a:r>
            <a:endParaRPr lang="ro-RO" altLang="en-US" dirty="0"/>
          </a:p>
          <a:p>
            <a:pPr algn="just" eaLnBrk="1" hangingPunct="1">
              <a:buFont typeface="Wingdings" charset="2"/>
              <a:buChar char="v"/>
            </a:pPr>
            <a:r>
              <a:rPr lang="ro-RO" altLang="en-US" dirty="0"/>
              <a:t>Creativitatea/  Profesorul creativ</a:t>
            </a:r>
          </a:p>
          <a:p>
            <a:pPr algn="just" eaLnBrk="1" hangingPunct="1">
              <a:buFont typeface="Wingdings" charset="2"/>
              <a:buChar char="v"/>
            </a:pPr>
            <a:endParaRPr lang="ro-RO" altLang="en-US" dirty="0"/>
          </a:p>
        </p:txBody>
      </p:sp>
      <p:pic>
        <p:nvPicPr>
          <p:cNvPr id="8195" name="Picture 5" descr="poya gr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882" y="1955800"/>
            <a:ext cx="25717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IMG-20171120-WA0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632" y="4770438"/>
            <a:ext cx="214471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IMG-20171124-WA00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770438"/>
            <a:ext cx="22145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0063"/>
            <a:ext cx="7615238" cy="5973762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ro-RO" altLang="en-US" sz="1600"/>
              <a:t>Ziua 2:</a:t>
            </a:r>
          </a:p>
          <a:p>
            <a:pPr eaLnBrk="1" hangingPunct="1"/>
            <a:r>
              <a:rPr lang="ro-RO" altLang="en-US" sz="1600"/>
              <a:t>Art terapie/ Terapia prin artă</a:t>
            </a:r>
          </a:p>
          <a:p>
            <a:pPr eaLnBrk="1" hangingPunct="1"/>
            <a:r>
              <a:rPr lang="ro-RO" altLang="en-US" sz="1600">
                <a:solidFill>
                  <a:srgbClr val="FF5698"/>
                </a:solidFill>
              </a:rPr>
              <a:t>Art terapia </a:t>
            </a:r>
            <a:r>
              <a:rPr lang="ro-RO" altLang="en-US" sz="1600"/>
              <a:t>=</a:t>
            </a:r>
            <a:r>
              <a:rPr lang="vi-VN" altLang="en-US" sz="1600"/>
              <a:t> folosirea terapeutică a artei</a:t>
            </a:r>
            <a:r>
              <a:rPr lang="ro-RO" altLang="en-US" sz="1600"/>
              <a:t>; p</a:t>
            </a:r>
            <a:r>
              <a:rPr lang="vi-VN" altLang="en-US" sz="1600"/>
              <a:t>rin crearea de artă și reflectarea asupra produselor și proceselor artistice, oamenii pot crește gradul de conștientizare al </a:t>
            </a:r>
            <a:r>
              <a:rPr lang="ro-RO" altLang="en-US" sz="1600"/>
              <a:t>propriului </a:t>
            </a:r>
            <a:r>
              <a:rPr lang="vi-VN" altLang="en-US" sz="1600"/>
              <a:t>eu și al altora, pot face față simptomelor, stresului și experiențelor traumatice; spori abilitățile cognitive;</a:t>
            </a:r>
            <a:endParaRPr lang="ro-RO" altLang="en-US" sz="1600"/>
          </a:p>
          <a:p>
            <a:pPr eaLnBrk="1" hangingPunct="1"/>
            <a:r>
              <a:rPr lang="ro-RO" altLang="en-US" sz="1600">
                <a:solidFill>
                  <a:srgbClr val="FF5698"/>
                </a:solidFill>
              </a:rPr>
              <a:t>Desenul intuitiv</a:t>
            </a:r>
          </a:p>
          <a:p>
            <a:pPr eaLnBrk="1" hangingPunct="1"/>
            <a:endParaRPr lang="ro-RO" altLang="en-US" sz="1600"/>
          </a:p>
          <a:p>
            <a:pPr eaLnBrk="1" hangingPunct="1"/>
            <a:endParaRPr lang="ro-RO" altLang="en-US" sz="1600"/>
          </a:p>
          <a:p>
            <a:pPr eaLnBrk="1" hangingPunct="1"/>
            <a:endParaRPr lang="ro-RO" altLang="en-US" sz="1600"/>
          </a:p>
          <a:p>
            <a:pPr eaLnBrk="1" hangingPunct="1"/>
            <a:endParaRPr lang="ro-RO" altLang="en-US" sz="1600"/>
          </a:p>
          <a:p>
            <a:pPr eaLnBrk="1" hangingPunct="1"/>
            <a:endParaRPr lang="ro-RO" altLang="en-US" sz="1600"/>
          </a:p>
          <a:p>
            <a:pPr eaLnBrk="1" hangingPunct="1"/>
            <a:endParaRPr lang="ro-RO" altLang="en-US" sz="1400"/>
          </a:p>
          <a:p>
            <a:pPr eaLnBrk="1" hangingPunct="1"/>
            <a:r>
              <a:rPr lang="ro-RO" altLang="en-US" sz="1600">
                <a:solidFill>
                  <a:srgbClr val="FF5698"/>
                </a:solidFill>
              </a:rPr>
              <a:t>Pictura intuitivă</a:t>
            </a:r>
          </a:p>
          <a:p>
            <a:pPr eaLnBrk="1" hangingPunct="1"/>
            <a:endParaRPr lang="ro-RO" altLang="en-US" sz="1400"/>
          </a:p>
        </p:txBody>
      </p:sp>
      <p:pic>
        <p:nvPicPr>
          <p:cNvPr id="9219" name="Picture 6" descr="intuitive paint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1" y="4929188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piya copa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4929188"/>
            <a:ext cx="1071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IMG_20171122_1801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3" y="5024438"/>
            <a:ext cx="1071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IMG_20171121_1715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814" y="2786064"/>
            <a:ext cx="3000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IMG_20171121_17105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6" y="2857500"/>
            <a:ext cx="2500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0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14313"/>
            <a:ext cx="7972425" cy="62595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ro-RO" altLang="en-US" sz="1800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ro-RO" altLang="en-US" sz="1800"/>
              <a:t>Ziua 3: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ro-RO" altLang="en-US" sz="1800"/>
          </a:p>
          <a:p>
            <a:pPr eaLnBrk="1" hangingPunct="1">
              <a:lnSpc>
                <a:spcPct val="90000"/>
              </a:lnSpc>
            </a:pPr>
            <a:r>
              <a:rPr lang="ro-RO" altLang="en-US" sz="2000" b="1">
                <a:solidFill>
                  <a:srgbClr val="FF5698"/>
                </a:solidFill>
              </a:rPr>
              <a:t>Arta şi starea de bine </a:t>
            </a:r>
            <a:r>
              <a:rPr lang="ro-RO" altLang="en-US" sz="1600"/>
              <a:t>(</a:t>
            </a:r>
            <a:r>
              <a:rPr lang="vi-VN" altLang="en-US" sz="1600"/>
              <a:t>arta ca terapie este, în general, utilizată ca tratament pentru ceva - de obicei ca o modalitate de a-și îmbunătăți starea emoțională sau bunăstarea mentală</a:t>
            </a:r>
            <a:r>
              <a:rPr lang="ro-RO" altLang="en-US" sz="1600"/>
              <a:t>; dar p</a:t>
            </a:r>
            <a:r>
              <a:rPr lang="it-IT" altLang="en-US" sz="1600"/>
              <a:t>oate fi folosit</a:t>
            </a:r>
            <a:r>
              <a:rPr lang="ro-RO" altLang="en-US" sz="1600"/>
              <a:t>ă</a:t>
            </a:r>
            <a:r>
              <a:rPr lang="it-IT" altLang="en-US" sz="1600"/>
              <a:t> pentru a elibera stresul sau tensiunea, ca  mod de auto-descoperir</a:t>
            </a:r>
            <a:r>
              <a:rPr lang="ro-RO" altLang="en-US" sz="1600"/>
              <a:t>e)</a:t>
            </a:r>
          </a:p>
          <a:p>
            <a:pPr eaLnBrk="1" hangingPunct="1">
              <a:lnSpc>
                <a:spcPct val="90000"/>
              </a:lnSpc>
            </a:pPr>
            <a:endParaRPr lang="ro-RO" altLang="en-US" sz="1600"/>
          </a:p>
          <a:p>
            <a:pPr eaLnBrk="1" hangingPunct="1">
              <a:lnSpc>
                <a:spcPct val="90000"/>
              </a:lnSpc>
            </a:pPr>
            <a:r>
              <a:rPr lang="ro-RO" altLang="en-US" sz="1600">
                <a:solidFill>
                  <a:srgbClr val="FF5698"/>
                </a:solidFill>
              </a:rPr>
              <a:t>Teoria lui Roger Sperry</a:t>
            </a:r>
            <a:r>
              <a:rPr lang="ro-RO" altLang="en-US" sz="1600"/>
              <a:t> ( funcţionarea specifică a celor două emisfere cerebrale)  </a:t>
            </a:r>
          </a:p>
          <a:p>
            <a:pPr eaLnBrk="1" hangingPunct="1">
              <a:lnSpc>
                <a:spcPct val="90000"/>
              </a:lnSpc>
            </a:pPr>
            <a:r>
              <a:rPr lang="ro-RO" altLang="en-US" sz="1600">
                <a:solidFill>
                  <a:srgbClr val="FF5698"/>
                </a:solidFill>
              </a:rPr>
              <a:t>Teoria lui Zeki </a:t>
            </a:r>
            <a:r>
              <a:rPr lang="ro-RO" altLang="en-US" sz="1600"/>
              <a:t>(atunci când ne place ceea ce vedem, centrii plăcerii sau ai recompensei din zonele limbice se activează)</a:t>
            </a:r>
          </a:p>
          <a:p>
            <a:pPr eaLnBrk="1" hangingPunct="1">
              <a:lnSpc>
                <a:spcPct val="90000"/>
              </a:lnSpc>
            </a:pPr>
            <a:r>
              <a:rPr lang="ro-RO" altLang="en-US" sz="1600">
                <a:solidFill>
                  <a:srgbClr val="FF5698"/>
                </a:solidFill>
              </a:rPr>
              <a:t>Teoria lui Giacomo Rizzolati</a:t>
            </a:r>
            <a:r>
              <a:rPr lang="ro-RO" altLang="en-US" sz="1600"/>
              <a:t>( oglinzile neuronale)</a:t>
            </a:r>
          </a:p>
          <a:p>
            <a:pPr eaLnBrk="1" hangingPunct="1">
              <a:lnSpc>
                <a:spcPct val="90000"/>
              </a:lnSpc>
            </a:pPr>
            <a:r>
              <a:rPr lang="ro-RO" altLang="en-US" sz="1600">
                <a:solidFill>
                  <a:srgbClr val="FF5698"/>
                </a:solidFill>
              </a:rPr>
              <a:t>Teoria  lui Jackson Pollock </a:t>
            </a:r>
            <a:r>
              <a:rPr lang="ro-RO" altLang="en-US" sz="1600"/>
              <a:t>(sentiment de nelinişte şi pasiune care izvorăşte din operele abstracte )</a:t>
            </a:r>
          </a:p>
          <a:p>
            <a:pPr eaLnBrk="1" hangingPunct="1">
              <a:lnSpc>
                <a:spcPct val="90000"/>
              </a:lnSpc>
            </a:pPr>
            <a:endParaRPr lang="ro-RO" altLang="en-US" b="1">
              <a:solidFill>
                <a:srgbClr val="FF5698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o-RO" altLang="en-US" b="1">
                <a:solidFill>
                  <a:srgbClr val="FF5698"/>
                </a:solidFill>
              </a:rPr>
              <a:t>What is art for? </a:t>
            </a:r>
          </a:p>
          <a:p>
            <a:pPr lvl="2" indent="-273050">
              <a:buFont typeface="Wingdings" charset="2"/>
              <a:buChar char="Ø"/>
            </a:pPr>
            <a:r>
              <a:rPr lang="ro-RO" altLang="en-US" sz="1600"/>
              <a:t>ne dă speranţă</a:t>
            </a:r>
          </a:p>
          <a:p>
            <a:pPr lvl="2" indent="-273050">
              <a:buFont typeface="Wingdings" charset="2"/>
              <a:buChar char="Ø"/>
            </a:pPr>
            <a:r>
              <a:rPr lang="ro-RO" altLang="en-US" sz="1600"/>
              <a:t>ne face să nu ne simţim singuri</a:t>
            </a:r>
          </a:p>
          <a:p>
            <a:pPr lvl="2" indent="-273050">
              <a:buFont typeface="Wingdings" charset="2"/>
              <a:buChar char="Ø"/>
            </a:pPr>
            <a:r>
              <a:rPr lang="ro-RO" altLang="en-US" sz="1600"/>
              <a:t>ne rebalansează</a:t>
            </a:r>
          </a:p>
          <a:p>
            <a:pPr lvl="2" indent="-273050">
              <a:buFont typeface="Wingdings" charset="2"/>
              <a:buChar char="Ø"/>
            </a:pPr>
            <a:r>
              <a:rPr lang="ro-RO" altLang="en-US" sz="1600"/>
              <a:t>ne arată ce e cu adevărat important</a:t>
            </a:r>
          </a:p>
          <a:p>
            <a:pPr lvl="2" indent="-273050">
              <a:buFont typeface="Wingdings" charset="2"/>
              <a:buChar char="Ø"/>
            </a:pPr>
            <a:r>
              <a:rPr lang="ro-RO" altLang="en-US" sz="1600"/>
              <a:t>semn de promovare/ propagandă</a:t>
            </a:r>
          </a:p>
          <a:p>
            <a:pPr eaLnBrk="1" hangingPunct="1">
              <a:lnSpc>
                <a:spcPct val="90000"/>
              </a:lnSpc>
            </a:pPr>
            <a:endParaRPr lang="ro-RO" altLang="en-US" sz="1600">
              <a:solidFill>
                <a:srgbClr val="FF5698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RO" altLang="en-US" sz="1600"/>
          </a:p>
          <a:p>
            <a:pPr eaLnBrk="1" hangingPunct="1">
              <a:lnSpc>
                <a:spcPct val="90000"/>
              </a:lnSpc>
            </a:pPr>
            <a:endParaRPr lang="ro-RO" altLang="en-US" sz="1600"/>
          </a:p>
          <a:p>
            <a:pPr eaLnBrk="1" hangingPunct="1">
              <a:lnSpc>
                <a:spcPct val="90000"/>
              </a:lnSpc>
            </a:pPr>
            <a:endParaRPr lang="ro-RO" altLang="en-US"/>
          </a:p>
        </p:txBody>
      </p:sp>
      <p:pic>
        <p:nvPicPr>
          <p:cNvPr id="10243" name="Picture 3" descr="IMG_20171122_1803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88" y="4214814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MG_20171122_1804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976" y="4214814"/>
            <a:ext cx="803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MG_20171122_18041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75" y="5357814"/>
            <a:ext cx="1549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MG_20171122_18064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45967">
            <a:off x="2900363" y="34925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MG_20171122_18063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6565">
            <a:off x="8043863" y="350838"/>
            <a:ext cx="701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881188" y="357188"/>
            <a:ext cx="8329612" cy="60452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ro-RO" altLang="en-US" sz="1800"/>
              <a:t>Ziua 4:</a:t>
            </a:r>
          </a:p>
          <a:p>
            <a:pPr algn="ctr"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/>
            <a:r>
              <a:rPr lang="ro-RO" altLang="en-US" sz="1800">
                <a:solidFill>
                  <a:schemeClr val="accent1"/>
                </a:solidFill>
              </a:rPr>
              <a:t>M</a:t>
            </a:r>
            <a:r>
              <a:rPr lang="vi-VN" altLang="en-US" sz="1800">
                <a:solidFill>
                  <a:schemeClr val="accent1"/>
                </a:solidFill>
              </a:rPr>
              <a:t>ateriale</a:t>
            </a:r>
            <a:r>
              <a:rPr lang="ro-RO" altLang="en-US" sz="1800">
                <a:solidFill>
                  <a:schemeClr val="accent1"/>
                </a:solidFill>
              </a:rPr>
              <a:t>le</a:t>
            </a:r>
            <a:r>
              <a:rPr lang="vi-VN" altLang="en-US" sz="1800">
                <a:solidFill>
                  <a:schemeClr val="accent1"/>
                </a:solidFill>
              </a:rPr>
              <a:t> de artă </a:t>
            </a:r>
            <a:r>
              <a:rPr lang="vi-VN" altLang="en-US" sz="1800"/>
              <a:t>și efecte</a:t>
            </a:r>
            <a:r>
              <a:rPr lang="ro-RO" altLang="en-US" sz="1800"/>
              <a:t>le </a:t>
            </a:r>
            <a:r>
              <a:rPr lang="vi-VN" altLang="en-US" sz="1800"/>
              <a:t> psihologice</a:t>
            </a:r>
            <a:endParaRPr lang="ro-RO" altLang="en-US" sz="1800"/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/>
            <a:r>
              <a:rPr lang="ro-RO" altLang="en-US" sz="1800"/>
              <a:t>Art- terapia la persoanele 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             cu </a:t>
            </a:r>
            <a:r>
              <a:rPr lang="ro-RO" altLang="en-US" sz="1800">
                <a:solidFill>
                  <a:schemeClr val="accent1"/>
                </a:solidFill>
              </a:rPr>
              <a:t>nevoi speciale</a:t>
            </a:r>
            <a:r>
              <a:rPr lang="ro-RO" altLang="en-US" sz="1800"/>
              <a:t>: - nature deficit disorder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				- depresie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				- comportament agresiv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				- abandon şcolar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				-adhd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				-autism</a:t>
            </a:r>
          </a:p>
          <a:p>
            <a:pPr eaLnBrk="1" hangingPunct="1">
              <a:buFont typeface="Courier New" charset="0"/>
              <a:buChar char="o"/>
            </a:pPr>
            <a:r>
              <a:rPr lang="ro-RO" altLang="en-US" sz="1800">
                <a:solidFill>
                  <a:schemeClr val="accent1"/>
                </a:solidFill>
              </a:rPr>
              <a:t>Culoare</a:t>
            </a:r>
            <a:r>
              <a:rPr lang="ro-RO" altLang="en-US" sz="1800"/>
              <a:t> -adesea asociată cu emoţiile unei persoane </a:t>
            </a:r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</p:txBody>
      </p:sp>
      <p:pic>
        <p:nvPicPr>
          <p:cNvPr id="11267" name="Picture 3" descr="art materi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1143001"/>
            <a:ext cx="15001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arttherapyblog.com/uimages/2011/02/color-psychology-300x2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5357813"/>
            <a:ext cx="13573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52626" y="500064"/>
            <a:ext cx="7858125" cy="59023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charset="2"/>
              <a:buNone/>
            </a:pPr>
            <a:r>
              <a:rPr lang="ro-RO" altLang="en-US" sz="1800"/>
              <a:t>Ziua 5:</a:t>
            </a:r>
          </a:p>
          <a:p>
            <a:pPr algn="ctr"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/>
            <a:r>
              <a:rPr lang="ro-RO" altLang="en-US" sz="1800"/>
              <a:t>Fotografie şi emoţii în contextul exprimării artistice( photo walk)</a:t>
            </a:r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 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800"/>
              <a:t>       </a:t>
            </a:r>
            <a:r>
              <a:rPr lang="ro-RO" altLang="en-US" sz="1600"/>
              <a:t>Uimirea          Furia            Tristeţea       Bucuria      Frica             Dezgustul</a:t>
            </a:r>
          </a:p>
          <a:p>
            <a:pPr eaLnBrk="1" hangingPunct="1"/>
            <a:endParaRPr lang="ro-RO" altLang="en-US" sz="2000"/>
          </a:p>
          <a:p>
            <a:pPr eaLnBrk="1" hangingPunct="1"/>
            <a:r>
              <a:rPr lang="ro-RO" altLang="en-US" sz="2000"/>
              <a:t>Arta ca terapie în clasă</a:t>
            </a:r>
          </a:p>
          <a:p>
            <a:pPr eaLnBrk="1" hangingPunct="1"/>
            <a:endParaRPr lang="ro-RO" altLang="en-US" sz="2000"/>
          </a:p>
          <a:p>
            <a:pPr eaLnBrk="1" hangingPunct="1"/>
            <a:r>
              <a:rPr lang="ro-RO" altLang="en-US" sz="2000"/>
              <a:t>5 paşi în a găsi o soluţie pentru o problemă din clasă:</a:t>
            </a:r>
          </a:p>
          <a:p>
            <a:pPr lvl="3" eaLnBrk="1" hangingPunct="1"/>
            <a:r>
              <a:rPr lang="ro-RO" altLang="en-US" sz="1600"/>
              <a:t>-empatizarea</a:t>
            </a:r>
          </a:p>
          <a:p>
            <a:pPr lvl="3" eaLnBrk="1" hangingPunct="1"/>
            <a:r>
              <a:rPr lang="ro-RO" altLang="en-US" sz="1600"/>
              <a:t>-definirea problemei</a:t>
            </a:r>
          </a:p>
          <a:p>
            <a:pPr lvl="3" eaLnBrk="1" hangingPunct="1"/>
            <a:r>
              <a:rPr lang="ro-RO" altLang="en-US" sz="1600"/>
              <a:t>- brainstorming pentru căutarea soluţiei</a:t>
            </a:r>
          </a:p>
          <a:p>
            <a:pPr lvl="3" eaLnBrk="1" hangingPunct="1"/>
            <a:r>
              <a:rPr lang="ro-RO" altLang="en-US" sz="1600"/>
              <a:t>-prototipul</a:t>
            </a:r>
          </a:p>
          <a:p>
            <a:pPr lvl="3" eaLnBrk="1" hangingPunct="1"/>
            <a:r>
              <a:rPr lang="ro-RO" altLang="en-US" sz="1600"/>
              <a:t>- testul</a:t>
            </a:r>
          </a:p>
          <a:p>
            <a:pPr eaLnBrk="1" hangingPunct="1">
              <a:buFont typeface="Wingdings" charset="2"/>
              <a:buNone/>
            </a:pPr>
            <a:r>
              <a:rPr lang="ro-RO" altLang="en-US" sz="1600"/>
              <a:t>		</a:t>
            </a:r>
          </a:p>
          <a:p>
            <a:pPr eaLnBrk="1" hangingPunct="1">
              <a:buFont typeface="Wingdings" charset="2"/>
              <a:buNone/>
            </a:pPr>
            <a:endParaRPr lang="ro-RO" altLang="en-US" sz="1800"/>
          </a:p>
          <a:p>
            <a:pPr eaLnBrk="1" hangingPunct="1"/>
            <a:endParaRPr lang="ro-RO" altLang="en-US" sz="1800"/>
          </a:p>
          <a:p>
            <a:pPr eaLnBrk="1" hangingPunct="1"/>
            <a:endParaRPr lang="ro-RO" altLang="en-US" sz="1800"/>
          </a:p>
        </p:txBody>
      </p:sp>
      <p:pic>
        <p:nvPicPr>
          <p:cNvPr id="12291" name="Picture 4" descr="IMG_20171123_1742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0" y="1643064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IMG_20171123_17425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4" y="1643064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MG-20171123-WA00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39" y="1643064"/>
            <a:ext cx="1000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IMG-20171123-WA00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1643064"/>
            <a:ext cx="7858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IMG_20171123_174453_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76" y="1643064"/>
            <a:ext cx="785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IMG-20171123-WA002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313" y="1643064"/>
            <a:ext cx="1143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981200" y="500063"/>
            <a:ext cx="8186738" cy="600075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ro-RO" altLang="en-US" sz="2000"/>
              <a:t>Ziua 6:</a:t>
            </a:r>
          </a:p>
          <a:p>
            <a:pPr algn="just" eaLnBrk="1" hangingPunct="1">
              <a:buFont typeface="Wingdings" charset="2"/>
              <a:buNone/>
            </a:pPr>
            <a:endParaRPr lang="ro-RO" altLang="en-US" sz="2000"/>
          </a:p>
          <a:p>
            <a:pPr algn="just" eaLnBrk="1" hangingPunct="1">
              <a:buFont typeface="Wingdings" charset="2"/>
              <a:buNone/>
            </a:pPr>
            <a:endParaRPr lang="ro-RO" altLang="en-US" sz="2000"/>
          </a:p>
          <a:p>
            <a:pPr algn="just" eaLnBrk="1" hangingPunct="1">
              <a:buFont typeface="Wingdings" charset="2"/>
              <a:buNone/>
            </a:pPr>
            <a:endParaRPr lang="ro-RO" altLang="en-US" sz="2000"/>
          </a:p>
          <a:p>
            <a:pPr algn="just" eaLnBrk="1" hangingPunct="1">
              <a:buFont typeface="Wingdings" charset="2"/>
              <a:buNone/>
            </a:pPr>
            <a:endParaRPr lang="ro-RO" altLang="en-US" sz="2000"/>
          </a:p>
          <a:p>
            <a:pPr algn="just" eaLnBrk="1" hangingPunct="1"/>
            <a:r>
              <a:rPr lang="ro-RO" altLang="en-US" sz="2000"/>
              <a:t>Concluzii- discuţii</a:t>
            </a:r>
          </a:p>
          <a:p>
            <a:pPr algn="just" eaLnBrk="1" hangingPunct="1"/>
            <a:endParaRPr lang="ro-RO" altLang="en-US" sz="2000"/>
          </a:p>
          <a:p>
            <a:pPr algn="just" eaLnBrk="1" hangingPunct="1"/>
            <a:r>
              <a:rPr lang="ro-RO" altLang="en-US" sz="2000">
                <a:solidFill>
                  <a:schemeClr val="accent1"/>
                </a:solidFill>
              </a:rPr>
              <a:t>Festivitatea de absolvire</a:t>
            </a:r>
          </a:p>
          <a:p>
            <a:pPr algn="just" eaLnBrk="1" hangingPunct="1"/>
            <a:endParaRPr lang="ro-RO" altLang="en-US" sz="2000"/>
          </a:p>
          <a:p>
            <a:pPr algn="just" eaLnBrk="1" hangingPunct="1"/>
            <a:endParaRPr lang="ro-RO" altLang="en-US" sz="2000"/>
          </a:p>
          <a:p>
            <a:pPr algn="just" eaLnBrk="1" hangingPunct="1"/>
            <a:endParaRPr lang="ro-RO" altLang="en-US" sz="2000"/>
          </a:p>
        </p:txBody>
      </p:sp>
      <p:pic>
        <p:nvPicPr>
          <p:cNvPr id="13315" name="Picture 3" descr="IMG_20171124_1351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38706">
            <a:off x="2873375" y="989013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G-20171124-WA00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1357313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MG_20171124_1352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6040">
            <a:off x="7999414" y="1663701"/>
            <a:ext cx="15954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G-20171124-WA003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19" y="4024314"/>
            <a:ext cx="4286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613</Words>
  <Application>Microsoft Office PowerPoint</Application>
  <PresentationFormat>Particularizare</PresentationFormat>
  <Paragraphs>142</Paragraphs>
  <Slides>17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8" baseType="lpstr">
      <vt:lpstr>Office Theme</vt:lpstr>
      <vt:lpstr>Proiect Erasmus+ „Consorțiu regional pentru educație de calitate în medii defavorizate” (CREDEM)   2017-1-RO01-KA101-036840 </vt:lpstr>
      <vt:lpstr>Participanți :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YAYOI KUSAMA- prințesa bulinelor</vt:lpstr>
      <vt:lpstr>    TONY ORRICO</vt:lpstr>
      <vt:lpstr>MARIO MARIOTTI - ANIMANI</vt:lpstr>
      <vt:lpstr>Curiozități despre Florența</vt:lpstr>
      <vt:lpstr>Curiozități despre Florența</vt:lpstr>
      <vt:lpstr>Curiozități despre Florența</vt:lpstr>
      <vt:lpstr>Florența – orașul artiștilor renascentiști</vt:lpstr>
      <vt:lpstr>  Un secvență video despre activitatea desfășurată poate fi accesată aici.  Vă mulțumim pentru atenție!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Erasmus+ „Consorțiu regional pentru educație de calitate în medii defavorizate” (CREDEM)   2017-1-RO01-KA101-036840 </dc:title>
  <dc:creator>Microsoft Office User</dc:creator>
  <cp:lastModifiedBy>mihai</cp:lastModifiedBy>
  <cp:revision>27</cp:revision>
  <dcterms:created xsi:type="dcterms:W3CDTF">2017-11-30T11:00:48Z</dcterms:created>
  <dcterms:modified xsi:type="dcterms:W3CDTF">2017-12-05T06:48:28Z</dcterms:modified>
</cp:coreProperties>
</file>